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64" r:id="rId3"/>
  </p:sldMasterIdLst>
  <p:sldIdLst>
    <p:sldId id="256" r:id="rId4"/>
    <p:sldId id="261" r:id="rId5"/>
    <p:sldId id="257" r:id="rId6"/>
    <p:sldId id="266" r:id="rId7"/>
    <p:sldId id="258" r:id="rId8"/>
    <p:sldId id="259" r:id="rId9"/>
    <p:sldId id="277" r:id="rId10"/>
    <p:sldId id="273" r:id="rId11"/>
    <p:sldId id="274" r:id="rId12"/>
    <p:sldId id="271" r:id="rId13"/>
    <p:sldId id="272" r:id="rId14"/>
    <p:sldId id="265" r:id="rId15"/>
    <p:sldId id="269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9999"/>
    <a:srgbClr val="66FFFF"/>
    <a:srgbClr val="66FF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1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EE92-4CD0-4256-B90C-B8D1EA8431A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D604-EBA5-48ED-8859-6348B9E82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EE92-4CD0-4256-B90C-B8D1EA8431A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D604-EBA5-48ED-8859-6348B9E82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EE92-4CD0-4256-B90C-B8D1EA8431A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D604-EBA5-48ED-8859-6348B9E82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8BB5D-B708-41AC-A8B1-6CC550D400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8BB5D-B708-41AC-A8B1-6CC550D400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EE92-4CD0-4256-B90C-B8D1EA8431A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D604-EBA5-48ED-8859-6348B9E82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EE92-4CD0-4256-B90C-B8D1EA8431A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D604-EBA5-48ED-8859-6348B9E82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EE92-4CD0-4256-B90C-B8D1EA8431A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D604-EBA5-48ED-8859-6348B9E82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EE92-4CD0-4256-B90C-B8D1EA8431A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D604-EBA5-48ED-8859-6348B9E82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EE92-4CD0-4256-B90C-B8D1EA8431A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D604-EBA5-48ED-8859-6348B9E82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EE92-4CD0-4256-B90C-B8D1EA8431A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D604-EBA5-48ED-8859-6348B9E82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EE92-4CD0-4256-B90C-B8D1EA8431A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D604-EBA5-48ED-8859-6348B9E82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EE92-4CD0-4256-B90C-B8D1EA8431A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D604-EBA5-48ED-8859-6348B9E82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CEE92-4CD0-4256-B90C-B8D1EA8431A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DD604-EBA5-48ED-8859-6348B9E82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3414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414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414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415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415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3"/>
            <a:endParaRPr lang="en-US" smtClean="0"/>
          </a:p>
        </p:txBody>
      </p:sp>
      <p:sp>
        <p:nvSpPr>
          <p:cNvPr id="134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u="none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u="none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u="none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418A07-9E34-46D7-AB50-4E79234F3CB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9pPr>
    </p:titleStyle>
    <p:bodyStyle>
      <a:lvl1pPr marL="812800" indent="-8128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AutoNum type="romanUcPeriod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1143000" indent="-6858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AutoNum type="alphaUcPeriod"/>
        <a:defRPr sz="3200" b="1">
          <a:solidFill>
            <a:schemeClr val="tx1"/>
          </a:solidFill>
          <a:latin typeface="+mn-lt"/>
        </a:defRPr>
      </a:lvl2pPr>
      <a:lvl3pPr marL="1498600" indent="-5842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AutoNum type="arabicPeriod"/>
        <a:defRPr sz="3200" b="1">
          <a:solidFill>
            <a:schemeClr val="tx1"/>
          </a:solidFill>
          <a:latin typeface="+mn-lt"/>
        </a:defRPr>
      </a:lvl3pPr>
      <a:lvl4pPr marL="1879600" indent="-5080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AutoNum type="alphaLcPeriod"/>
        <a:defRPr sz="2400" b="1">
          <a:solidFill>
            <a:schemeClr val="tx1"/>
          </a:solidFill>
          <a:latin typeface="+mn-lt"/>
        </a:defRPr>
      </a:lvl4pPr>
      <a:lvl5pPr marL="2336800" indent="-5080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 b="1">
          <a:solidFill>
            <a:schemeClr val="tx1"/>
          </a:solidFill>
          <a:latin typeface="Enview Condensed Light" pitchFamily="2" charset="0"/>
        </a:defRPr>
      </a:lvl5pPr>
      <a:lvl6pPr marL="2794000" indent="-5080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 b="1">
          <a:solidFill>
            <a:schemeClr val="tx1"/>
          </a:solidFill>
          <a:latin typeface="Enview Condensed Light" pitchFamily="2" charset="0"/>
        </a:defRPr>
      </a:lvl6pPr>
      <a:lvl7pPr marL="3251200" indent="-5080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 b="1">
          <a:solidFill>
            <a:schemeClr val="tx1"/>
          </a:solidFill>
          <a:latin typeface="Enview Condensed Light" pitchFamily="2" charset="0"/>
        </a:defRPr>
      </a:lvl7pPr>
      <a:lvl8pPr marL="3708400" indent="-5080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 b="1">
          <a:solidFill>
            <a:schemeClr val="tx1"/>
          </a:solidFill>
          <a:latin typeface="Enview Condensed Light" pitchFamily="2" charset="0"/>
        </a:defRPr>
      </a:lvl8pPr>
      <a:lvl9pPr marL="4165600" indent="-5080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 b="1">
          <a:solidFill>
            <a:schemeClr val="tx1"/>
          </a:solidFill>
          <a:latin typeface="Enview Condensed Light" pitchFamily="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3414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414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414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415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415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3"/>
            <a:endParaRPr lang="en-US" smtClean="0"/>
          </a:p>
        </p:txBody>
      </p:sp>
      <p:sp>
        <p:nvSpPr>
          <p:cNvPr id="134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u="none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u="none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u="none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418A07-9E34-46D7-AB50-4E79234F3CB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9pPr>
    </p:titleStyle>
    <p:bodyStyle>
      <a:lvl1pPr marL="812800" indent="-8128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AutoNum type="romanUcPeriod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1143000" indent="-6858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AutoNum type="alphaUcPeriod"/>
        <a:defRPr sz="3200" b="1">
          <a:solidFill>
            <a:schemeClr val="tx1"/>
          </a:solidFill>
          <a:latin typeface="+mn-lt"/>
        </a:defRPr>
      </a:lvl2pPr>
      <a:lvl3pPr marL="1498600" indent="-5842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AutoNum type="arabicPeriod"/>
        <a:defRPr sz="3200" b="1">
          <a:solidFill>
            <a:schemeClr val="tx1"/>
          </a:solidFill>
          <a:latin typeface="+mn-lt"/>
        </a:defRPr>
      </a:lvl3pPr>
      <a:lvl4pPr marL="1879600" indent="-5080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AutoNum type="alphaLcPeriod"/>
        <a:defRPr sz="2400" b="1">
          <a:solidFill>
            <a:schemeClr val="tx1"/>
          </a:solidFill>
          <a:latin typeface="+mn-lt"/>
        </a:defRPr>
      </a:lvl4pPr>
      <a:lvl5pPr marL="2336800" indent="-5080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 b="1">
          <a:solidFill>
            <a:schemeClr val="tx1"/>
          </a:solidFill>
          <a:latin typeface="Enview Condensed Light" pitchFamily="2" charset="0"/>
        </a:defRPr>
      </a:lvl5pPr>
      <a:lvl6pPr marL="2794000" indent="-5080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 b="1">
          <a:solidFill>
            <a:schemeClr val="tx1"/>
          </a:solidFill>
          <a:latin typeface="Enview Condensed Light" pitchFamily="2" charset="0"/>
        </a:defRPr>
      </a:lvl6pPr>
      <a:lvl7pPr marL="3251200" indent="-5080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 b="1">
          <a:solidFill>
            <a:schemeClr val="tx1"/>
          </a:solidFill>
          <a:latin typeface="Enview Condensed Light" pitchFamily="2" charset="0"/>
        </a:defRPr>
      </a:lvl7pPr>
      <a:lvl8pPr marL="3708400" indent="-5080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 b="1">
          <a:solidFill>
            <a:schemeClr val="tx1"/>
          </a:solidFill>
          <a:latin typeface="Enview Condensed Light" pitchFamily="2" charset="0"/>
        </a:defRPr>
      </a:lvl8pPr>
      <a:lvl9pPr marL="4165600" indent="-5080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 b="1">
          <a:solidFill>
            <a:schemeClr val="tx1"/>
          </a:solidFill>
          <a:latin typeface="Enview Condensed Light" pitchFamily="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t9OilEzwnk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kecurtis.org.uk/images/friction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freedictionary.com/" TargetMode="External"/><Relationship Id="rId2" Type="http://schemas.openxmlformats.org/officeDocument/2006/relationships/hyperlink" Target="http://sciencevault.net/11hscphys/84movingabout/pics/elevatedram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srpUL8dASg" TargetMode="External"/><Relationship Id="rId2" Type="http://schemas.openxmlformats.org/officeDocument/2006/relationships/hyperlink" Target="https://www.youtube.com/watch?v=ur40O6nQHs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Kt9OilEzwnk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oTQDrzCqb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urtej.net/files/2010/04/man-pushing-a-car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LEs9J2IQIZY" TargetMode="External"/><Relationship Id="rId4" Type="http://schemas.openxmlformats.org/officeDocument/2006/relationships/hyperlink" Target="http://www.thefreedictionary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.wistatutor.com/content/force-laws-motion/balanced-force-example.jpe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r40O6nQHs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_Qe1wgxDiEdU/S0Sufn6jbSI/AAAAAAAAAJo/ak9Ty7SfZr0/s400/newton2.jpe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.wistatutor.com/content/force-laws-motion/unbalanced-force-example.jpe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freedictionary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zonalandeducation.com/mstm/physics/mechanics/forces/netForce/netf3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freedictionary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oTQDrzCqb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3733799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7200" b="1" dirty="0" smtClean="0">
                <a:latin typeface="Verdana" pitchFamily="34" charset="0"/>
              </a:rPr>
              <a:t>8</a:t>
            </a:r>
            <a:r>
              <a:rPr lang="en-US" sz="7200" b="1" baseline="30000" dirty="0" smtClean="0">
                <a:latin typeface="Verdana" pitchFamily="34" charset="0"/>
              </a:rPr>
              <a:t>th</a:t>
            </a:r>
            <a:r>
              <a:rPr lang="en-US" sz="7200" b="1" dirty="0" smtClean="0">
                <a:latin typeface="Verdana" pitchFamily="34" charset="0"/>
              </a:rPr>
              <a:t> Grade</a:t>
            </a:r>
            <a:br>
              <a:rPr lang="en-US" sz="7200" b="1" dirty="0" smtClean="0">
                <a:latin typeface="Verdana" pitchFamily="34" charset="0"/>
              </a:rPr>
            </a:br>
            <a:r>
              <a:rPr lang="en-US" sz="7200" b="1" dirty="0" smtClean="0">
                <a:latin typeface="Verdana" pitchFamily="34" charset="0"/>
              </a:rPr>
              <a:t>Physics</a:t>
            </a:r>
            <a:br>
              <a:rPr lang="en-US" sz="7200" b="1" dirty="0" smtClean="0">
                <a:latin typeface="Verdana" pitchFamily="34" charset="0"/>
              </a:rPr>
            </a:br>
            <a:r>
              <a:rPr lang="en-US" sz="3600" b="1" dirty="0" smtClean="0">
                <a:latin typeface="Verdana" pitchFamily="34" charset="0"/>
              </a:rPr>
              <a:t>Forces</a:t>
            </a:r>
            <a:endParaRPr lang="en-US" sz="36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MPj042224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209800"/>
            <a:ext cx="5791200" cy="385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latin typeface="CornFed" pitchFamily="2" charset="0"/>
              </a:rPr>
              <a:t>What is Motion?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5720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dirty="0" smtClean="0"/>
              <a:t>Motion is</a:t>
            </a:r>
            <a:r>
              <a:rPr lang="en-US" sz="4000" b="0" dirty="0" smtClean="0"/>
              <a:t>: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000" b="0" dirty="0" smtClean="0">
                <a:solidFill>
                  <a:srgbClr val="0066FF"/>
                </a:solidFill>
              </a:rPr>
              <a:t>A </a:t>
            </a:r>
            <a:r>
              <a:rPr lang="en-US" sz="4000" b="0" u="sng" dirty="0" smtClean="0">
                <a:solidFill>
                  <a:srgbClr val="0066FF"/>
                </a:solidFill>
              </a:rPr>
              <a:t>change</a:t>
            </a:r>
            <a:r>
              <a:rPr lang="en-US" sz="4000" b="0" dirty="0" smtClean="0">
                <a:solidFill>
                  <a:srgbClr val="0066FF"/>
                </a:solidFill>
              </a:rPr>
              <a:t> 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000" b="0" u="sng" dirty="0" smtClean="0">
                <a:solidFill>
                  <a:srgbClr val="0066FF"/>
                </a:solidFill>
              </a:rPr>
              <a:t>position</a:t>
            </a:r>
            <a:r>
              <a:rPr lang="en-US" sz="4000" b="0" dirty="0" smtClean="0">
                <a:solidFill>
                  <a:srgbClr val="0066FF"/>
                </a:solidFill>
              </a:rPr>
              <a:t> of 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000" b="0" dirty="0" smtClean="0">
                <a:solidFill>
                  <a:srgbClr val="0066FF"/>
                </a:solidFill>
              </a:rPr>
              <a:t>object compared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000" b="0" dirty="0" smtClean="0">
                <a:solidFill>
                  <a:srgbClr val="0066FF"/>
                </a:solidFill>
              </a:rPr>
              <a:t>to a reference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000" b="0" dirty="0" smtClean="0">
                <a:solidFill>
                  <a:srgbClr val="0066FF"/>
                </a:solidFill>
              </a:rPr>
              <a:t>point</a:t>
            </a:r>
          </a:p>
          <a:p>
            <a:pPr eaLnBrk="1" hangingPunct="1">
              <a:buFont typeface="Wingdings" pitchFamily="2" charset="2"/>
              <a:buNone/>
            </a:pPr>
            <a:endParaRPr lang="en-US" sz="2800" b="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b="0" i="1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b="0" i="1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b="0" i="1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  <p:pic>
        <p:nvPicPr>
          <p:cNvPr id="12293" name="Picture 6" descr="CYCL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477000"/>
            <a:ext cx="658336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Forces affect Motion</a:t>
            </a:r>
            <a:r>
              <a:rPr lang="en-US" dirty="0" smtClean="0"/>
              <a:t>: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75932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They can make objects </a:t>
            </a:r>
            <a:r>
              <a:rPr lang="en-US" u="sng" dirty="0" smtClean="0">
                <a:solidFill>
                  <a:srgbClr val="0066FF"/>
                </a:solidFill>
              </a:rPr>
              <a:t>start moving</a:t>
            </a:r>
            <a:r>
              <a:rPr lang="en-US" dirty="0" smtClean="0">
                <a:solidFill>
                  <a:srgbClr val="0066FF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They can make objects </a:t>
            </a:r>
            <a:r>
              <a:rPr lang="en-US" u="sng" dirty="0" smtClean="0">
                <a:solidFill>
                  <a:srgbClr val="0066FF"/>
                </a:solidFill>
              </a:rPr>
              <a:t>move faster</a:t>
            </a:r>
            <a:r>
              <a:rPr lang="en-US" dirty="0" smtClean="0">
                <a:solidFill>
                  <a:srgbClr val="0066FF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They can make objects </a:t>
            </a:r>
            <a:r>
              <a:rPr lang="en-US" u="sng" dirty="0" smtClean="0">
                <a:solidFill>
                  <a:srgbClr val="0066FF"/>
                </a:solidFill>
              </a:rPr>
              <a:t>move slower</a:t>
            </a:r>
            <a:r>
              <a:rPr lang="en-US" dirty="0" smtClean="0">
                <a:solidFill>
                  <a:srgbClr val="0066FF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They can make objects </a:t>
            </a:r>
            <a:r>
              <a:rPr lang="en-US" u="sng" dirty="0" smtClean="0">
                <a:solidFill>
                  <a:srgbClr val="0066FF"/>
                </a:solidFill>
              </a:rPr>
              <a:t>stop moving</a:t>
            </a:r>
            <a:r>
              <a:rPr lang="en-US" dirty="0" smtClean="0">
                <a:solidFill>
                  <a:srgbClr val="0066FF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They can make objects </a:t>
            </a:r>
            <a:r>
              <a:rPr lang="en-US" u="sng" dirty="0" smtClean="0">
                <a:solidFill>
                  <a:srgbClr val="0066FF"/>
                </a:solidFill>
              </a:rPr>
              <a:t>change direction</a:t>
            </a:r>
            <a:r>
              <a:rPr lang="en-US" dirty="0" smtClean="0">
                <a:solidFill>
                  <a:srgbClr val="0066FF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They can make objects </a:t>
            </a:r>
            <a:r>
              <a:rPr lang="en-US" u="sng" dirty="0" smtClean="0">
                <a:solidFill>
                  <a:srgbClr val="0066FF"/>
                </a:solidFill>
                <a:hlinkClick r:id="rId2"/>
              </a:rPr>
              <a:t>change shape</a:t>
            </a:r>
            <a:r>
              <a:rPr lang="en-US" dirty="0" smtClean="0">
                <a:solidFill>
                  <a:srgbClr val="0066FF"/>
                </a:solidFill>
                <a:hlinkClick r:id="rId2"/>
              </a:rPr>
              <a:t>.</a:t>
            </a:r>
            <a:endParaRPr lang="en-US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>
            <a:noAutofit/>
          </a:bodyPr>
          <a:lstStyle/>
          <a:p>
            <a:r>
              <a:rPr lang="en-US" sz="9600" b="1" dirty="0" smtClean="0">
                <a:latin typeface="Verdana" pitchFamily="34" charset="0"/>
              </a:rPr>
              <a:t>Friction</a:t>
            </a:r>
            <a:endParaRPr lang="en-US" sz="9600" b="1" dirty="0">
              <a:latin typeface="Verdana" pitchFamily="34" charset="0"/>
            </a:endParaRPr>
          </a:p>
        </p:txBody>
      </p:sp>
      <p:pic>
        <p:nvPicPr>
          <p:cNvPr id="23554" name="Picture 2" descr="http://www.mikecurtis.org.uk/images/fri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2743200" cy="4572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6324600"/>
            <a:ext cx="5715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Verdana" pitchFamily="34" charset="0"/>
              </a:rPr>
              <a:t>Image:  </a:t>
            </a:r>
            <a:r>
              <a:rPr lang="en-US" sz="800" dirty="0" smtClean="0">
                <a:latin typeface="Verdana" pitchFamily="34" charset="0"/>
                <a:hlinkClick r:id="rId3"/>
              </a:rPr>
              <a:t>http://www.mikecurtis.org.uk/images/friction.jpg</a:t>
            </a:r>
            <a:r>
              <a:rPr lang="en-US" sz="800" dirty="0" smtClean="0">
                <a:latin typeface="Verdana" pitchFamily="34" charset="0"/>
              </a:rPr>
              <a:t>;  Definition:  </a:t>
            </a:r>
            <a:r>
              <a:rPr lang="en-US" sz="800" u="sng" dirty="0" smtClean="0">
                <a:latin typeface="Verdana" pitchFamily="34" charset="0"/>
              </a:rPr>
              <a:t>Access Science</a:t>
            </a:r>
            <a:r>
              <a:rPr lang="en-US" sz="800" dirty="0" smtClean="0">
                <a:latin typeface="Verdana" pitchFamily="34" charset="0"/>
              </a:rPr>
              <a:t> glossary, page 315.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2362200"/>
            <a:ext cx="5715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66FF"/>
                </a:solidFill>
                <a:latin typeface="Verdana" pitchFamily="34" charset="0"/>
              </a:rPr>
              <a:t>The force between objects that affects how easily they move past each other.</a:t>
            </a:r>
            <a:endParaRPr lang="en-US" sz="4000" dirty="0">
              <a:solidFill>
                <a:srgbClr val="0066FF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99CC"/>
          </a:solidFill>
        </p:spPr>
        <p:txBody>
          <a:bodyPr>
            <a:noAutofit/>
          </a:bodyPr>
          <a:lstStyle/>
          <a:p>
            <a:r>
              <a:rPr lang="en-US" sz="4800" b="1" dirty="0" smtClean="0">
                <a:latin typeface="Verdana" pitchFamily="34" charset="0"/>
              </a:rPr>
              <a:t>Friction affects Motion</a:t>
            </a:r>
            <a:endParaRPr lang="en-US" sz="4800" b="1" dirty="0"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6444734"/>
            <a:ext cx="5943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latin typeface="Verdana" pitchFamily="34" charset="0"/>
              </a:rPr>
              <a:t>Image adapted from:  </a:t>
            </a:r>
            <a:r>
              <a:rPr lang="en-US" sz="600" dirty="0" smtClean="0">
                <a:latin typeface="Verdana" pitchFamily="34" charset="0"/>
                <a:hlinkClick r:id="rId2"/>
              </a:rPr>
              <a:t>http://sciencevault.net/11hscphys/84movingabout/pics/elevatedram.jpg</a:t>
            </a:r>
            <a:r>
              <a:rPr lang="en-US" sz="600" dirty="0" smtClean="0">
                <a:latin typeface="Verdana" pitchFamily="34" charset="0"/>
              </a:rPr>
              <a:t>;  Definition:  </a:t>
            </a:r>
            <a:r>
              <a:rPr lang="en-US" sz="600" dirty="0" smtClean="0">
                <a:latin typeface="Verdana" pitchFamily="34" charset="0"/>
                <a:hlinkClick r:id="rId3"/>
              </a:rPr>
              <a:t>www.thefreedictionary.com</a:t>
            </a:r>
            <a:r>
              <a:rPr lang="en-US" sz="600" dirty="0" smtClean="0">
                <a:latin typeface="Verdana" pitchFamily="34" charset="0"/>
              </a:rPr>
              <a:t> </a:t>
            </a:r>
            <a:endParaRPr lang="en-US" sz="600" dirty="0"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905000"/>
            <a:ext cx="32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Verdana" pitchFamily="34" charset="0"/>
              </a:rPr>
              <a:t>Friction is a force that </a:t>
            </a:r>
            <a:r>
              <a:rPr lang="en-US" sz="3600" dirty="0" smtClean="0">
                <a:solidFill>
                  <a:srgbClr val="0066FF"/>
                </a:solidFill>
                <a:latin typeface="Verdana" pitchFamily="34" charset="0"/>
              </a:rPr>
              <a:t>causes objects to slow down or stop</a:t>
            </a:r>
            <a:endParaRPr lang="en-US" sz="3600" dirty="0">
              <a:solidFill>
                <a:srgbClr val="0066FF"/>
              </a:solidFill>
              <a:latin typeface="Verdana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1981200"/>
            <a:ext cx="5553648" cy="36957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Videos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114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Physics of Skydiving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about Forces and Gravity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Physics of Game programming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1676400"/>
            <a:ext cx="7010400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hlinkClick r:id="rId2"/>
              </a:rPr>
              <a:t>https://www.youtube.com/watch?v=ur40O6nQHsw</a:t>
            </a:r>
            <a:r>
              <a:rPr lang="en-US" sz="3600" dirty="0" smtClean="0"/>
              <a:t> 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581400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hlinkClick r:id="rId3"/>
              </a:rPr>
              <a:t>https://www.youtube.com/watch?v=ysrpUL8dASg</a:t>
            </a:r>
            <a:r>
              <a:rPr lang="en-US" sz="3600" dirty="0" smtClean="0"/>
              <a:t>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380672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hlinkClick r:id="rId4"/>
              </a:rPr>
              <a:t>https://www.youtube.com/watch?v=Kt9OilEzwnk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Forces and biking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https://www.youtube.com/watch?v=WoTQDrzCqb0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9600" b="1" dirty="0" smtClean="0">
                <a:latin typeface="Verdana" pitchFamily="34" charset="0"/>
              </a:rPr>
              <a:t>Force</a:t>
            </a:r>
            <a:endParaRPr lang="en-US" sz="9600" b="1" dirty="0">
              <a:latin typeface="Verdana" pitchFamily="34" charset="0"/>
            </a:endParaRPr>
          </a:p>
        </p:txBody>
      </p:sp>
      <p:pic>
        <p:nvPicPr>
          <p:cNvPr id="18434" name="Picture 2" descr="http://gurtej.net/files/2010/04/man-pushing-a-c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5966114" cy="3962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6324600"/>
            <a:ext cx="5715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Verdana" pitchFamily="34" charset="0"/>
              </a:rPr>
              <a:t>Image:  </a:t>
            </a:r>
            <a:r>
              <a:rPr lang="en-US" sz="800" dirty="0" smtClean="0">
                <a:latin typeface="Verdana" pitchFamily="34" charset="0"/>
                <a:hlinkClick r:id="rId3"/>
              </a:rPr>
              <a:t>http://gurtej.net/files/2010/04/man-pushing-a-car.jpg</a:t>
            </a:r>
            <a:r>
              <a:rPr lang="en-US" sz="800" dirty="0" smtClean="0">
                <a:latin typeface="Verdana" pitchFamily="34" charset="0"/>
              </a:rPr>
              <a:t>;  Definition:  </a:t>
            </a:r>
            <a:r>
              <a:rPr lang="en-US" sz="800" dirty="0" smtClean="0">
                <a:latin typeface="Verdana" pitchFamily="34" charset="0"/>
                <a:hlinkClick r:id="rId4"/>
              </a:rPr>
              <a:t>www.thefreedictionary.com</a:t>
            </a:r>
            <a:endParaRPr lang="en-US" sz="800" dirty="0" smtClean="0"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2895600"/>
            <a:ext cx="2667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66FF"/>
                </a:solidFill>
                <a:latin typeface="Verdana" pitchFamily="34" charset="0"/>
                <a:hlinkClick r:id="rId5"/>
              </a:rPr>
              <a:t>A push or a pull</a:t>
            </a:r>
            <a:r>
              <a:rPr lang="en-US" sz="4400" dirty="0" smtClean="0">
                <a:solidFill>
                  <a:srgbClr val="0066FF"/>
                </a:solidFill>
                <a:latin typeface="Verdana" pitchFamily="34" charset="0"/>
              </a:rPr>
              <a:t>.</a:t>
            </a:r>
            <a:endParaRPr lang="en-US" sz="4400" dirty="0">
              <a:solidFill>
                <a:srgbClr val="0066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7200" b="1" dirty="0" smtClean="0">
                <a:latin typeface="Verdana" pitchFamily="34" charset="0"/>
              </a:rPr>
              <a:t>Balanced Force</a:t>
            </a:r>
            <a:endParaRPr lang="en-US" sz="7200" b="1" dirty="0">
              <a:latin typeface="Verdana" pitchFamily="34" charset="0"/>
            </a:endParaRPr>
          </a:p>
        </p:txBody>
      </p:sp>
      <p:pic>
        <p:nvPicPr>
          <p:cNvPr id="1026" name="Picture 2" descr="http://image.wistatutor.com/content/force-laws-motion/balanced-force-exampl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8347175" cy="3276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5000" y="1905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Verdana" pitchFamily="34" charset="0"/>
              </a:rPr>
              <a:t>30N</a:t>
            </a:r>
            <a:endParaRPr lang="en-US" b="1" dirty="0"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400" y="1992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Verdana" pitchFamily="34" charset="0"/>
              </a:rPr>
              <a:t>30N</a:t>
            </a:r>
            <a:endParaRPr lang="en-US" b="1" dirty="0"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6400800"/>
            <a:ext cx="7772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Verdana" pitchFamily="34" charset="0"/>
              </a:rPr>
              <a:t>Image: </a:t>
            </a:r>
            <a:r>
              <a:rPr lang="en-US" sz="800" dirty="0" smtClean="0">
                <a:latin typeface="Verdana" pitchFamily="34" charset="0"/>
                <a:hlinkClick r:id="rId3"/>
              </a:rPr>
              <a:t>http://image.wistatutor.com/content/force-laws-motion/balanced-force-example.jpeg</a:t>
            </a:r>
            <a:r>
              <a:rPr lang="en-US" sz="800" dirty="0" smtClean="0">
                <a:latin typeface="Verdana" pitchFamily="34" charset="0"/>
              </a:rPr>
              <a:t>;  Definition:  www.thefreedictionary.com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8768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66FF"/>
                </a:solidFill>
                <a:latin typeface="Verdana" pitchFamily="34" charset="0"/>
                <a:hlinkClick r:id="rId4"/>
              </a:rPr>
              <a:t>The net force on an object is zero and the object’s motion does not change.</a:t>
            </a:r>
            <a:endParaRPr lang="en-US" sz="3600" dirty="0" smtClean="0">
              <a:solidFill>
                <a:srgbClr val="0066FF"/>
              </a:solidFill>
              <a:latin typeface="Verdana" pitchFamily="34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</a:rPr>
              <a:t>(object is not moving or has constant motion)</a:t>
            </a:r>
            <a:endParaRPr lang="en-US" sz="2800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9600" b="1" dirty="0" smtClean="0">
                <a:latin typeface="Verdana" pitchFamily="34" charset="0"/>
              </a:rPr>
              <a:t>Gravity</a:t>
            </a:r>
            <a:endParaRPr lang="en-US" sz="9600" b="1" dirty="0">
              <a:latin typeface="Verdana" pitchFamily="34" charset="0"/>
            </a:endParaRPr>
          </a:p>
        </p:txBody>
      </p:sp>
      <p:pic>
        <p:nvPicPr>
          <p:cNvPr id="1026" name="Picture 2" descr="http://4.bp.blogspot.com/_Qe1wgxDiEdU/S0Sufn6jbSI/AAAAAAAAAJo/ak9Ty7SfZr0/s400/newton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1524000"/>
            <a:ext cx="4330847" cy="4343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6400800"/>
            <a:ext cx="73152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latin typeface="Verdana" pitchFamily="34" charset="0"/>
              </a:rPr>
              <a:t>Image from:  </a:t>
            </a:r>
            <a:r>
              <a:rPr lang="en-US" sz="600" dirty="0" smtClean="0">
                <a:latin typeface="Verdana" pitchFamily="34" charset="0"/>
                <a:hlinkClick r:id="rId3"/>
              </a:rPr>
              <a:t>http://4.bp.blogspot.com/_Qe1wgxDiEdU/S0Sufn6jbSI/AAAAAAAAAJo/ak9Ty7SfZr0/s400/newton2.jpeg</a:t>
            </a:r>
            <a:r>
              <a:rPr lang="en-US" sz="600" dirty="0" smtClean="0">
                <a:latin typeface="Verdana" pitchFamily="34" charset="0"/>
              </a:rPr>
              <a:t>;  Definition adapted from:  </a:t>
            </a:r>
            <a:r>
              <a:rPr lang="en-US" sz="600" u="sng" dirty="0" smtClean="0">
                <a:latin typeface="Verdana" pitchFamily="34" charset="0"/>
              </a:rPr>
              <a:t>Access Science</a:t>
            </a:r>
            <a:r>
              <a:rPr lang="en-US" sz="600" dirty="0" smtClean="0">
                <a:latin typeface="Verdana" pitchFamily="34" charset="0"/>
              </a:rPr>
              <a:t> glossary, page 316.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2970074"/>
            <a:ext cx="4191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66FF"/>
                </a:solidFill>
                <a:latin typeface="Verdana" pitchFamily="34" charset="0"/>
              </a:rPr>
              <a:t>A force that pulls objects together.</a:t>
            </a:r>
            <a:endParaRPr lang="en-US" sz="4400" dirty="0">
              <a:solidFill>
                <a:srgbClr val="0066FF"/>
              </a:solidFill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943600"/>
            <a:ext cx="403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Verdana" pitchFamily="34" charset="0"/>
              </a:rPr>
              <a:t>Gravity caused the apple to fall on Sir Isaac Newton’s head.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latin typeface="Verdana" pitchFamily="34" charset="0"/>
              </a:rPr>
              <a:t>Unbalanced Force</a:t>
            </a:r>
            <a:endParaRPr lang="en-US" sz="6000" b="1" dirty="0">
              <a:latin typeface="Verdana" pitchFamily="34" charset="0"/>
            </a:endParaRPr>
          </a:p>
        </p:txBody>
      </p:sp>
      <p:pic>
        <p:nvPicPr>
          <p:cNvPr id="15362" name="Picture 2" descr="http://image.wistatutor.com/content/force-laws-motion/unbalanced-force-exampl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3999"/>
            <a:ext cx="8305800" cy="334054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3000" y="19928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Verdana" pitchFamily="34" charset="0"/>
              </a:rPr>
              <a:t>50N</a:t>
            </a:r>
            <a:endParaRPr lang="en-US" b="1" dirty="0"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19928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Verdana" pitchFamily="34" charset="0"/>
              </a:rPr>
              <a:t>20N</a:t>
            </a:r>
            <a:endParaRPr lang="en-US" b="1" dirty="0"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6248400"/>
            <a:ext cx="7315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Verdana" pitchFamily="34" charset="0"/>
              </a:rPr>
              <a:t>Image: </a:t>
            </a:r>
            <a:r>
              <a:rPr lang="en-US" sz="800" dirty="0" smtClean="0">
                <a:latin typeface="Verdana" pitchFamily="34" charset="0"/>
                <a:hlinkClick r:id="rId3"/>
              </a:rPr>
              <a:t>http://image.wistatutor.com/content/force-laws-motion/unbalanced-force-example.jpeg</a:t>
            </a:r>
            <a:r>
              <a:rPr lang="en-US" sz="800" dirty="0" smtClean="0">
                <a:latin typeface="Verdana" pitchFamily="34" charset="0"/>
              </a:rPr>
              <a:t>;  Definition:  </a:t>
            </a:r>
            <a:r>
              <a:rPr lang="en-US" sz="800" dirty="0" smtClean="0">
                <a:latin typeface="Verdana" pitchFamily="34" charset="0"/>
                <a:hlinkClick r:id="rId4"/>
              </a:rPr>
              <a:t>www.thefreedictionary.com</a:t>
            </a:r>
            <a:endParaRPr lang="en-US" sz="800" dirty="0" smtClean="0"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724400"/>
            <a:ext cx="86106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66FF"/>
                </a:solidFill>
                <a:latin typeface="Verdana" pitchFamily="34" charset="0"/>
              </a:rPr>
              <a:t>The net force of an object is greater than zero which results in a change in the motion of the object.</a:t>
            </a:r>
            <a:endParaRPr lang="en-US" sz="3600" dirty="0">
              <a:solidFill>
                <a:srgbClr val="0066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66FF"/>
                </a:solidFill>
                <a:latin typeface="Verdana" pitchFamily="34" charset="0"/>
              </a:rPr>
              <a:t>Net Force</a:t>
            </a:r>
            <a:endParaRPr lang="en-US" sz="9600" b="1" dirty="0">
              <a:solidFill>
                <a:srgbClr val="0066FF"/>
              </a:solidFill>
              <a:latin typeface="Verdana" pitchFamily="34" charset="0"/>
            </a:endParaRPr>
          </a:p>
        </p:txBody>
      </p:sp>
      <p:pic>
        <p:nvPicPr>
          <p:cNvPr id="16386" name="Picture 2" descr="http://zonalandeducation.com/mstm/physics/mechanics/forces/netForce/netf3.gif"/>
          <p:cNvPicPr>
            <a:picLocks noChangeAspect="1" noChangeArrowheads="1"/>
          </p:cNvPicPr>
          <p:nvPr/>
        </p:nvPicPr>
        <p:blipFill>
          <a:blip r:embed="rId2" cstate="print"/>
          <a:srcRect t="24000" b="17333"/>
          <a:stretch>
            <a:fillRect/>
          </a:stretch>
        </p:blipFill>
        <p:spPr bwMode="auto">
          <a:xfrm>
            <a:off x="1066800" y="1600200"/>
            <a:ext cx="7273636" cy="3200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6477000"/>
            <a:ext cx="7772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Verdana" pitchFamily="34" charset="0"/>
              </a:rPr>
              <a:t>Image:  </a:t>
            </a:r>
            <a:r>
              <a:rPr lang="en-US" sz="800" dirty="0" smtClean="0">
                <a:latin typeface="Verdana" pitchFamily="34" charset="0"/>
                <a:hlinkClick r:id="rId3"/>
              </a:rPr>
              <a:t>http://zonalandeducation.com/mstm/physics/mechanics/forces/netForce/netf3.gif</a:t>
            </a:r>
            <a:r>
              <a:rPr lang="en-US" sz="800" dirty="0" smtClean="0">
                <a:latin typeface="Verdana" pitchFamily="34" charset="0"/>
              </a:rPr>
              <a:t>;  Definition:  </a:t>
            </a:r>
            <a:r>
              <a:rPr lang="en-US" sz="800" dirty="0" smtClean="0">
                <a:latin typeface="Verdana" pitchFamily="34" charset="0"/>
                <a:hlinkClick r:id="rId4"/>
              </a:rPr>
              <a:t>www.thefreedictionary.com</a:t>
            </a:r>
            <a:r>
              <a:rPr lang="en-US" sz="800" dirty="0" smtClean="0">
                <a:latin typeface="Verdana" pitchFamily="34" charset="0"/>
              </a:rPr>
              <a:t> </a:t>
            </a:r>
            <a:endParaRPr lang="en-US" sz="800" dirty="0"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17118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Verdana" pitchFamily="34" charset="0"/>
              </a:rPr>
              <a:t>The sum of all the forces acting on an object.</a:t>
            </a:r>
          </a:p>
          <a:p>
            <a:pPr algn="ctr"/>
            <a:r>
              <a:rPr lang="en-US" sz="3000" dirty="0" smtClean="0">
                <a:solidFill>
                  <a:srgbClr val="FF0000"/>
                </a:solidFill>
                <a:latin typeface="Verdana" pitchFamily="34" charset="0"/>
              </a:rPr>
              <a:t>(The arrows that represent the forces are called </a:t>
            </a:r>
            <a:r>
              <a:rPr lang="en-US" sz="3000" b="1" dirty="0" smtClean="0">
                <a:solidFill>
                  <a:srgbClr val="FF0000"/>
                </a:solidFill>
                <a:latin typeface="Verdana" pitchFamily="34" charset="0"/>
              </a:rPr>
              <a:t>Vectors</a:t>
            </a:r>
            <a:r>
              <a:rPr lang="en-US" sz="3000" dirty="0" smtClean="0">
                <a:solidFill>
                  <a:srgbClr val="FF0000"/>
                </a:solidFill>
                <a:latin typeface="Verdana" pitchFamily="34" charset="0"/>
              </a:rPr>
              <a:t>)</a:t>
            </a:r>
            <a:endParaRPr lang="en-US" sz="3000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The SI derived unit used to measure</a:t>
            </a:r>
          </a:p>
          <a:p>
            <a:pPr>
              <a:buNone/>
            </a:pPr>
            <a:r>
              <a:rPr lang="en-US" sz="4000" dirty="0" smtClean="0"/>
              <a:t>force is a </a:t>
            </a:r>
            <a:r>
              <a:rPr lang="en-US" sz="4000" dirty="0" smtClean="0">
                <a:solidFill>
                  <a:srgbClr val="0066FF"/>
                </a:solidFill>
                <a:hlinkClick r:id="rId2"/>
              </a:rPr>
              <a:t>NEWTON</a:t>
            </a:r>
            <a:r>
              <a:rPr lang="en-US" sz="4000" dirty="0" smtClean="0">
                <a:solidFill>
                  <a:srgbClr val="0066FF"/>
                </a:solidFill>
              </a:rPr>
              <a:t>.  </a:t>
            </a:r>
            <a:r>
              <a:rPr lang="en-US" sz="4000" dirty="0" smtClean="0"/>
              <a:t>One Newton is</a:t>
            </a:r>
          </a:p>
          <a:p>
            <a:pPr>
              <a:buNone/>
            </a:pPr>
            <a:r>
              <a:rPr lang="en-US" sz="4000" dirty="0" smtClean="0"/>
              <a:t>equal to the force needed to</a:t>
            </a:r>
          </a:p>
          <a:p>
            <a:pPr>
              <a:buNone/>
            </a:pPr>
            <a:r>
              <a:rPr lang="en-US" sz="4000" dirty="0" smtClean="0"/>
              <a:t>accelerate a mass of one kilogram one</a:t>
            </a:r>
          </a:p>
          <a:p>
            <a:pPr>
              <a:buNone/>
            </a:pPr>
            <a:r>
              <a:rPr lang="en-US" sz="4000" dirty="0" smtClean="0"/>
              <a:t>meter per second per second or 1 m/s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381000"/>
            <a:ext cx="8229600" cy="1143000"/>
          </a:xfrm>
          <a:prstGeom prst="rect">
            <a:avLst/>
          </a:prstGeom>
          <a:solidFill>
            <a:srgbClr val="66FF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u="sng" dirty="0" smtClean="0">
                <a:solidFill>
                  <a:srgbClr val="FF0000"/>
                </a:solidFill>
              </a:rPr>
              <a:t>Force is measured in NEWTONS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>
            <a:normAutofit/>
          </a:bodyPr>
          <a:lstStyle/>
          <a:p>
            <a:r>
              <a:rPr lang="en-US" dirty="0" smtClean="0"/>
              <a:t>Calculating Net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If forces are applied in the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u="sng" dirty="0" smtClean="0">
                <a:solidFill>
                  <a:srgbClr val="0066FF"/>
                </a:solidFill>
              </a:rPr>
              <a:t>SAME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direction, then the forces are </a:t>
            </a:r>
            <a:r>
              <a:rPr lang="en-US" sz="4400" u="sng" dirty="0" smtClean="0">
                <a:solidFill>
                  <a:srgbClr val="0066FF"/>
                </a:solidFill>
              </a:rPr>
              <a:t>ADDED </a:t>
            </a:r>
            <a:r>
              <a:rPr lang="en-US" sz="4400" dirty="0" smtClean="0"/>
              <a:t>together to find the Net Force.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					 or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609600" y="5257800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Right Arrow 4"/>
          <p:cNvSpPr/>
          <p:nvPr/>
        </p:nvSpPr>
        <p:spPr>
          <a:xfrm>
            <a:off x="2209800" y="5257800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Left Arrow 6"/>
          <p:cNvSpPr/>
          <p:nvPr/>
        </p:nvSpPr>
        <p:spPr>
          <a:xfrm>
            <a:off x="6096000" y="5257800"/>
            <a:ext cx="822960" cy="822960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Left Arrow 7"/>
          <p:cNvSpPr/>
          <p:nvPr/>
        </p:nvSpPr>
        <p:spPr>
          <a:xfrm>
            <a:off x="7620000" y="5257800"/>
            <a:ext cx="822960" cy="822960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dirty="0" smtClean="0"/>
              <a:t>If forces are applied in the </a:t>
            </a:r>
            <a:r>
              <a:rPr lang="en-US" sz="4400" u="sng" dirty="0" smtClean="0">
                <a:solidFill>
                  <a:srgbClr val="0066FF"/>
                </a:solidFill>
              </a:rPr>
              <a:t>OPPOSITE</a:t>
            </a:r>
            <a:r>
              <a:rPr lang="en-US" sz="4400" dirty="0" smtClean="0"/>
              <a:t> direction, then the lesser force is </a:t>
            </a:r>
            <a:r>
              <a:rPr lang="en-US" sz="4400" u="sng" dirty="0" smtClean="0">
                <a:solidFill>
                  <a:srgbClr val="0066FF"/>
                </a:solidFill>
              </a:rPr>
              <a:t>SUBTRACTED</a:t>
            </a:r>
            <a:r>
              <a:rPr lang="en-US" sz="4400" dirty="0" smtClean="0"/>
              <a:t> from the greater force to find the Net Force and the object moves in the direction of the </a:t>
            </a:r>
            <a:r>
              <a:rPr lang="en-US" sz="4400" u="sng" dirty="0" smtClean="0">
                <a:solidFill>
                  <a:srgbClr val="0066FF"/>
                </a:solidFill>
              </a:rPr>
              <a:t>GREATER</a:t>
            </a:r>
            <a:r>
              <a:rPr lang="en-US" sz="4400" dirty="0" smtClean="0"/>
              <a:t> force. </a:t>
            </a:r>
          </a:p>
          <a:p>
            <a:pPr>
              <a:buNone/>
            </a:pPr>
            <a:r>
              <a:rPr lang="en-US" sz="4400" dirty="0" smtClean="0"/>
              <a:t>					     or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>
            <a:normAutofit/>
          </a:bodyPr>
          <a:lstStyle/>
          <a:p>
            <a:r>
              <a:rPr lang="en-US" dirty="0" smtClean="0"/>
              <a:t>Calculating Net Force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77520" y="577523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Left Arrow 5"/>
          <p:cNvSpPr/>
          <p:nvPr/>
        </p:nvSpPr>
        <p:spPr>
          <a:xfrm>
            <a:off x="2286000" y="5791200"/>
            <a:ext cx="822960" cy="822960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Left Arrow 6"/>
          <p:cNvSpPr/>
          <p:nvPr/>
        </p:nvSpPr>
        <p:spPr>
          <a:xfrm>
            <a:off x="6019800" y="5791200"/>
            <a:ext cx="822960" cy="822960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Right Arrow 7"/>
          <p:cNvSpPr/>
          <p:nvPr/>
        </p:nvSpPr>
        <p:spPr>
          <a:xfrm>
            <a:off x="7696200" y="5791200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atermark">
  <a:themeElements>
    <a:clrScheme name="Watermark 3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9BB0CB"/>
      </a:accent1>
      <a:accent2>
        <a:srgbClr val="D1E0CE"/>
      </a:accent2>
      <a:accent3>
        <a:srgbClr val="FFFFFF"/>
      </a:accent3>
      <a:accent4>
        <a:srgbClr val="000000"/>
      </a:accent4>
      <a:accent5>
        <a:srgbClr val="CBD4E2"/>
      </a:accent5>
      <a:accent6>
        <a:srgbClr val="BDCBBA"/>
      </a:accent6>
      <a:hlink>
        <a:srgbClr val="8EA642"/>
      </a:hlink>
      <a:folHlink>
        <a:srgbClr val="CCCC00"/>
      </a:folHlink>
    </a:clrScheme>
    <a:fontScheme name="Watermark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Watermark">
  <a:themeElements>
    <a:clrScheme name="Watermark 3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9BB0CB"/>
      </a:accent1>
      <a:accent2>
        <a:srgbClr val="D1E0CE"/>
      </a:accent2>
      <a:accent3>
        <a:srgbClr val="FFFFFF"/>
      </a:accent3>
      <a:accent4>
        <a:srgbClr val="000000"/>
      </a:accent4>
      <a:accent5>
        <a:srgbClr val="CBD4E2"/>
      </a:accent5>
      <a:accent6>
        <a:srgbClr val="BDCBBA"/>
      </a:accent6>
      <a:hlink>
        <a:srgbClr val="8EA642"/>
      </a:hlink>
      <a:folHlink>
        <a:srgbClr val="CCCC00"/>
      </a:folHlink>
    </a:clrScheme>
    <a:fontScheme name="Watermark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419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Comic Sans MS</vt:lpstr>
      <vt:lpstr>CornFed</vt:lpstr>
      <vt:lpstr>Enview Condensed Light</vt:lpstr>
      <vt:lpstr>Times New Roman</vt:lpstr>
      <vt:lpstr>Verdana</vt:lpstr>
      <vt:lpstr>Wingdings</vt:lpstr>
      <vt:lpstr>Office Theme</vt:lpstr>
      <vt:lpstr>1_Watermark</vt:lpstr>
      <vt:lpstr>2_Watermark</vt:lpstr>
      <vt:lpstr>8th Grade Physics Forces</vt:lpstr>
      <vt:lpstr>Force</vt:lpstr>
      <vt:lpstr>Balanced Force</vt:lpstr>
      <vt:lpstr>Gravity</vt:lpstr>
      <vt:lpstr>Unbalanced Force</vt:lpstr>
      <vt:lpstr>Net Force</vt:lpstr>
      <vt:lpstr>PowerPoint Presentation</vt:lpstr>
      <vt:lpstr>Calculating Net Force</vt:lpstr>
      <vt:lpstr>Calculating Net Force</vt:lpstr>
      <vt:lpstr>What is Motion?</vt:lpstr>
      <vt:lpstr>Forces affect Motion:</vt:lpstr>
      <vt:lpstr>Friction</vt:lpstr>
      <vt:lpstr>Friction affects Motion</vt:lpstr>
      <vt:lpstr>Videos</vt:lpstr>
      <vt:lpstr>PowerPoint Presentation</vt:lpstr>
    </vt:vector>
  </TitlesOfParts>
  <Company>NEISD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8th Grade Physics Changing Motion Unit</dc:title>
  <dc:creator>jrios1</dc:creator>
  <cp:lastModifiedBy>Sadler, Amy</cp:lastModifiedBy>
  <cp:revision>31</cp:revision>
  <dcterms:created xsi:type="dcterms:W3CDTF">2016-08-30T00:32:45Z</dcterms:created>
  <dcterms:modified xsi:type="dcterms:W3CDTF">2016-08-30T13:18:34Z</dcterms:modified>
</cp:coreProperties>
</file>